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0"/>
  </p:normalViewPr>
  <p:slideViewPr>
    <p:cSldViewPr snapToGrid="0" snapToObjects="1">
      <p:cViewPr varScale="1">
        <p:scale>
          <a:sx n="69" d="100"/>
          <a:sy n="69" d="100"/>
        </p:scale>
        <p:origin x="5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DDFFC-008B-654C-8F80-5979A6F610F4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752D8-FBCB-C045-A5AE-EBCB1CB5BD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21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5" name="Google Shape;185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873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6"/>
          <p:cNvSpPr txBox="1">
            <a:spLocks noGrp="1"/>
          </p:cNvSpPr>
          <p:nvPr>
            <p:ph type="title"/>
          </p:nvPr>
        </p:nvSpPr>
        <p:spPr>
          <a:xfrm>
            <a:off x="831850" y="4788994"/>
            <a:ext cx="7801500" cy="11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venir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6"/>
          <p:cNvSpPr txBox="1">
            <a:spLocks noGrp="1"/>
          </p:cNvSpPr>
          <p:nvPr>
            <p:ph type="body" idx="1"/>
          </p:nvPr>
        </p:nvSpPr>
        <p:spPr>
          <a:xfrm>
            <a:off x="831850" y="5907625"/>
            <a:ext cx="78015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0" i="0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8" name="Google Shape;18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2080" y="5747658"/>
            <a:ext cx="2395371" cy="545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069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- Dark">
  <p:cSld name="Blank - Dark">
    <p:bg>
      <p:bgPr>
        <a:solidFill>
          <a:schemeClr val="dk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0923" y="6512144"/>
            <a:ext cx="872217" cy="196004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80"/>
          <p:cNvSpPr txBox="1"/>
          <p:nvPr/>
        </p:nvSpPr>
        <p:spPr>
          <a:xfrm>
            <a:off x="1157855" y="6479395"/>
            <a:ext cx="3117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0" i="0" u="none" strike="noStrike" cap="none">
                <a:solidFill>
                  <a:srgbClr val="D8D8D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© 2020 Zoom Video Communications, Inc.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90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>
  <p:cSld name="1_Title Slide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64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2"/>
          <p:cNvSpPr txBox="1">
            <a:spLocks noGrp="1"/>
          </p:cNvSpPr>
          <p:nvPr>
            <p:ph type="title"/>
          </p:nvPr>
        </p:nvSpPr>
        <p:spPr>
          <a:xfrm>
            <a:off x="838200" y="575218"/>
            <a:ext cx="10515600" cy="9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2"/>
          <p:cNvSpPr txBox="1">
            <a:spLocks noGrp="1"/>
          </p:cNvSpPr>
          <p:nvPr>
            <p:ph type="body" idx="1"/>
          </p:nvPr>
        </p:nvSpPr>
        <p:spPr>
          <a:xfrm>
            <a:off x="812953" y="1016422"/>
            <a:ext cx="10515600" cy="52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273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oter Only">
  <p:cSld name="Footer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49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2"/>
          <p:cNvSpPr txBox="1">
            <a:spLocks noGrp="1"/>
          </p:cNvSpPr>
          <p:nvPr>
            <p:ph type="title"/>
          </p:nvPr>
        </p:nvSpPr>
        <p:spPr>
          <a:xfrm>
            <a:off x="838200" y="575218"/>
            <a:ext cx="10515600" cy="9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  <a:defRPr b="1" i="0"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2"/>
          <p:cNvSpPr txBox="1">
            <a:spLocks noGrp="1"/>
          </p:cNvSpPr>
          <p:nvPr>
            <p:ph type="body" idx="1"/>
          </p:nvPr>
        </p:nvSpPr>
        <p:spPr>
          <a:xfrm>
            <a:off x="838200" y="1480595"/>
            <a:ext cx="10515600" cy="46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860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venir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290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header">
  <p:cSld name="Sub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4"/>
          <p:cNvSpPr txBox="1">
            <a:spLocks noGrp="1"/>
          </p:cNvSpPr>
          <p:nvPr>
            <p:ph type="title"/>
          </p:nvPr>
        </p:nvSpPr>
        <p:spPr>
          <a:xfrm>
            <a:off x="407624" y="437990"/>
            <a:ext cx="113721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4"/>
          <p:cNvSpPr txBox="1">
            <a:spLocks noGrp="1"/>
          </p:cNvSpPr>
          <p:nvPr>
            <p:ph type="body" idx="1"/>
          </p:nvPr>
        </p:nvSpPr>
        <p:spPr>
          <a:xfrm>
            <a:off x="812953" y="1500144"/>
            <a:ext cx="10515600" cy="48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4"/>
          <p:cNvSpPr txBox="1">
            <a:spLocks noGrp="1"/>
          </p:cNvSpPr>
          <p:nvPr>
            <p:ph type="body" idx="2"/>
          </p:nvPr>
        </p:nvSpPr>
        <p:spPr>
          <a:xfrm>
            <a:off x="407624" y="935046"/>
            <a:ext cx="11228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 sz="22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023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ster Slide 1">
  <p:cSld name="Master Slide 1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85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6"/>
          <p:cNvSpPr/>
          <p:nvPr/>
        </p:nvSpPr>
        <p:spPr>
          <a:xfrm>
            <a:off x="3389874" y="2925537"/>
            <a:ext cx="5412300" cy="1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fr-FR" sz="6000" b="0" i="0" u="none" strike="noStrike" cap="none">
                <a:solidFill>
                  <a:schemeClr val="dk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Thank You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76"/>
          <p:cNvSpPr txBox="1"/>
          <p:nvPr/>
        </p:nvSpPr>
        <p:spPr>
          <a:xfrm>
            <a:off x="4018372" y="4732653"/>
            <a:ext cx="41553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2000" b="0" i="0" u="none" strike="noStrike" cap="none">
                <a:solidFill>
                  <a:srgbClr val="A5A5A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Connect With Us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fr-FR" sz="2500" b="0" i="0" u="none" strike="noStrike" cap="none">
                <a:solidFill>
                  <a:srgbClr val="2C8A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@zoom_us </a:t>
            </a:r>
            <a:r>
              <a:rPr lang="fr-FR" sz="2500" b="0" i="0" u="none" strike="noStrike" cap="none">
                <a:solidFill>
                  <a:srgbClr val="2C8A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| blog.zoom.us</a:t>
            </a:r>
            <a:endParaRPr sz="2500" b="0" i="0" u="none" strike="noStrike" cap="none">
              <a:solidFill>
                <a:srgbClr val="2C8A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51552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7"/>
          <p:cNvSpPr txBox="1">
            <a:spLocks noGrp="1"/>
          </p:cNvSpPr>
          <p:nvPr>
            <p:ph type="title"/>
          </p:nvPr>
        </p:nvSpPr>
        <p:spPr>
          <a:xfrm>
            <a:off x="838200" y="575218"/>
            <a:ext cx="10515600" cy="9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7"/>
          <p:cNvSpPr txBox="1">
            <a:spLocks noGrp="1"/>
          </p:cNvSpPr>
          <p:nvPr>
            <p:ph type="body" idx="1"/>
          </p:nvPr>
        </p:nvSpPr>
        <p:spPr>
          <a:xfrm>
            <a:off x="838200" y="1480595"/>
            <a:ext cx="51816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7"/>
          <p:cNvSpPr txBox="1">
            <a:spLocks noGrp="1"/>
          </p:cNvSpPr>
          <p:nvPr>
            <p:ph type="body" idx="2"/>
          </p:nvPr>
        </p:nvSpPr>
        <p:spPr>
          <a:xfrm>
            <a:off x="6172200" y="1480595"/>
            <a:ext cx="5181600" cy="47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787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881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5"/>
          <p:cNvSpPr txBox="1">
            <a:spLocks noGrp="1"/>
          </p:cNvSpPr>
          <p:nvPr>
            <p:ph type="title"/>
          </p:nvPr>
        </p:nvSpPr>
        <p:spPr>
          <a:xfrm>
            <a:off x="838200" y="575218"/>
            <a:ext cx="10515600" cy="9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  <a:defRPr sz="4400" b="1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5"/>
          <p:cNvSpPr txBox="1">
            <a:spLocks noGrp="1"/>
          </p:cNvSpPr>
          <p:nvPr>
            <p:ph type="body" idx="1"/>
          </p:nvPr>
        </p:nvSpPr>
        <p:spPr>
          <a:xfrm>
            <a:off x="838200" y="1480595"/>
            <a:ext cx="10515600" cy="46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60923" y="6510919"/>
            <a:ext cx="872218" cy="19845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5"/>
          <p:cNvSpPr txBox="1"/>
          <p:nvPr/>
        </p:nvSpPr>
        <p:spPr>
          <a:xfrm>
            <a:off x="1157855" y="6479395"/>
            <a:ext cx="3117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0" i="0" u="none" strike="noStrike" cap="none">
                <a:solidFill>
                  <a:srgbClr val="A5A5A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© 2020 Zoom Video Communications, Inc.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55"/>
          <p:cNvSpPr txBox="1"/>
          <p:nvPr/>
        </p:nvSpPr>
        <p:spPr>
          <a:xfrm>
            <a:off x="11541682" y="6479391"/>
            <a:ext cx="3369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fr-FR" sz="1100" b="0" i="0" u="none" strike="noStrike" cap="none">
                <a:solidFill>
                  <a:srgbClr val="A5A5A5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‹N°›</a:t>
            </a:fld>
            <a:endParaRPr sz="1100" b="0" i="0" u="none" strike="noStrike" cap="none">
              <a:solidFill>
                <a:srgbClr val="A5A5A5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7771533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.zoom.us/wordpress/2020/03/27/zoom-use-of-facebook-sdk-in-ios-client/" TargetMode="External"/><Relationship Id="rId13" Type="http://schemas.openxmlformats.org/officeDocument/2006/relationships/hyperlink" Target="https://theintercept.com/2020/04/03/zooms-encryption-is-not-suited-for-secrets-and-has-surprising-links-to-china-researchers-discover/" TargetMode="External"/><Relationship Id="rId3" Type="http://schemas.openxmlformats.org/officeDocument/2006/relationships/hyperlink" Target="https://www.vice.com/en_us/article/qjdnmm/working-from-home-zoom-tells-your-boss-if-youre-not-paying-attention" TargetMode="External"/><Relationship Id="rId7" Type="http://schemas.openxmlformats.org/officeDocument/2006/relationships/hyperlink" Target="https://www.vice.com/en_us/article/k7e599/zoom-ios-app-sends-data-to-facebook-even-if-you-dont-have-a-facebook-account" TargetMode="External"/><Relationship Id="rId12" Type="http://schemas.openxmlformats.org/officeDocument/2006/relationships/hyperlink" Target="https://www.vmray.com/cyber-security-blog/zoom-macos-installer-analysis-good-apps-behaving-badl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zoom.us/wordpress/2020/03/20/keep-uninvited-guests-out-of-your-zoom-event/" TargetMode="External"/><Relationship Id="rId11" Type="http://schemas.openxmlformats.org/officeDocument/2006/relationships/hyperlink" Target="https://www.bleepingcomputer.com/news/security/zoom-lets-attackers-steal-windows-credentials-run-programs-via-unc-links/" TargetMode="External"/><Relationship Id="rId5" Type="http://schemas.openxmlformats.org/officeDocument/2006/relationships/hyperlink" Target="https://techcrunch.com/2020/03/17/zoombombing/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blog.zoom.us/wordpress/2020/04/01/facts-around-zoom-encryption-for-meetings-webinars/" TargetMode="External"/><Relationship Id="rId4" Type="http://schemas.openxmlformats.org/officeDocument/2006/relationships/hyperlink" Target="https://blog.zoom.us/wordpress/2020/04/01/a-message-to-our-users/" TargetMode="External"/><Relationship Id="rId9" Type="http://schemas.openxmlformats.org/officeDocument/2006/relationships/hyperlink" Target="https://theintercept.com/2020/03/31/zoom-meeting-encryption/" TargetMode="External"/><Relationship Id="rId14" Type="http://schemas.openxmlformats.org/officeDocument/2006/relationships/hyperlink" Target="https://blog.zoom.us/wordpress/2020/04/03/response-to-research-from-university-of-torontos-citizen-la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101"/>
          <p:cNvGraphicFramePr/>
          <p:nvPr/>
        </p:nvGraphicFramePr>
        <p:xfrm>
          <a:off x="235798" y="719788"/>
          <a:ext cx="11609350" cy="53556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97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3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9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Topic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Source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Disclosure Date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Resolution date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Resolution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Description/Link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Fixed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Attention tracking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sng" strike="noStrike" cap="none">
                          <a:solidFill>
                            <a:schemeClr val="hlink"/>
                          </a:solidFill>
                          <a:hlinkClick r:id="rId3"/>
                        </a:rPr>
                        <a:t>https://www.vice.com/en_us/article/qjdnmm/working-from-home-zoom-tells-your-boss-if-youre-not-paying-attention</a:t>
                      </a:r>
                      <a:endParaRPr sz="1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16th March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1st April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Remove feature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lang="fr-FR" sz="1050" u="sng" strike="noStrike" cap="none">
                          <a:solidFill>
                            <a:schemeClr val="hlink"/>
                          </a:solidFill>
                          <a:hlinkClick r:id="rId4"/>
                        </a:rPr>
                        <a:t>https://blog.zoom.us/wordpress/2020/04/01/a-message-to-our-users/</a:t>
                      </a:r>
                      <a:endParaRPr sz="105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« Zoom Bombing »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sng" strike="noStrike" cap="none">
                          <a:solidFill>
                            <a:schemeClr val="hlink"/>
                          </a:solidFill>
                          <a:hlinkClick r:id="rId5"/>
                        </a:rPr>
                        <a:t>https://techcrunch.com/2020/03/17/zoombombing/</a:t>
                      </a:r>
                      <a:endParaRPr sz="1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17th March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20th March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Best security practices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fr-FR" sz="1000" u="sng" strike="noStrike" cap="none" dirty="0">
                          <a:solidFill>
                            <a:schemeClr val="hlink"/>
                          </a:solidFill>
                          <a:hlinkClick r:id="rId6"/>
                        </a:rPr>
                        <a:t>https://blog.zoom.us/wordpress/2020/03/20/keep-uninvited-guests-out-of-your-zoom-event/</a:t>
                      </a:r>
                      <a:endParaRPr sz="1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Facebook SDK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sng" strike="noStrike" cap="none">
                          <a:solidFill>
                            <a:schemeClr val="hlink"/>
                          </a:solidFill>
                          <a:hlinkClick r:id="rId7"/>
                        </a:rPr>
                        <a:t>https://www.vice.com/en_us/article/k7e599/zoom-ios-app-sends-data-to-facebook-even-if-you-dont-have-a-facebook-account</a:t>
                      </a:r>
                      <a:endParaRPr sz="1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26th March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27th March 2020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Remove FB SDK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50" u="sng" strike="noStrike" cap="none">
                          <a:solidFill>
                            <a:schemeClr val="hlink"/>
                          </a:solidFill>
                          <a:hlinkClick r:id="rId8"/>
                        </a:rPr>
                        <a:t>https://blog.zoom.us/wordpress/2020/03/27/zoom-use-of-facebook-sdk-in-ios-client/</a:t>
                      </a:r>
                      <a:endParaRPr sz="105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End to End encryption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sng" strike="noStrike" cap="none">
                          <a:solidFill>
                            <a:schemeClr val="hlink"/>
                          </a:solidFill>
                          <a:hlinkClick r:id="rId9"/>
                        </a:rPr>
                        <a:t>https://theintercept.com/2020/03/31/zoom-meeting-encryption/</a:t>
                      </a:r>
                      <a:endParaRPr sz="1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31st March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1st April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Clarification about Zoom encryption</a:t>
                      </a: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50" u="sng" strike="noStrike" cap="none">
                          <a:solidFill>
                            <a:schemeClr val="hlink"/>
                          </a:solidFill>
                          <a:hlinkClick r:id="rId10"/>
                        </a:rPr>
                        <a:t>https://blog.zoom.us/wordpress/2020/04/01/facts-around-zoom-encryption-for-meetings-webinars/</a:t>
                      </a:r>
                      <a:endParaRPr sz="105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Microsoft UNC Links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sng" strike="noStrike" cap="none">
                          <a:solidFill>
                            <a:schemeClr val="hlink"/>
                          </a:solidFill>
                          <a:hlinkClick r:id="rId11"/>
                        </a:rPr>
                        <a:t>https://www.bleepingcomputer.com/news/security/zoom-lets-attackers-steal-windows-credentials-run-programs-via-unc-links/</a:t>
                      </a:r>
                      <a:endParaRPr sz="1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31st March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1st April 2020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Software update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50" u="sng" strike="noStrike" cap="none">
                          <a:solidFill>
                            <a:schemeClr val="hlink"/>
                          </a:solidFill>
                          <a:hlinkClick r:id="rId4"/>
                        </a:rPr>
                        <a:t>https://blog.zoom.us/wordpress/2020/04/01/a-message-to-our-users/</a:t>
                      </a:r>
                      <a:endParaRPr sz="105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Mac Local Privilege</a:t>
                      </a: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sng" strike="noStrike" cap="none">
                          <a:solidFill>
                            <a:schemeClr val="hlink"/>
                          </a:solidFill>
                          <a:hlinkClick r:id="rId12"/>
                        </a:rPr>
                        <a:t>https://www.vmray.com/cyber-security-blog/zoom-macos-installer-analysis-good-apps-behaving-badly/</a:t>
                      </a:r>
                      <a:endParaRPr sz="1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1st April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1st April 2020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Software update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50" u="sng" strike="noStrike" cap="none">
                          <a:solidFill>
                            <a:schemeClr val="hlink"/>
                          </a:solidFill>
                          <a:hlinkClick r:id="rId4"/>
                        </a:rPr>
                        <a:t>https://blog.zoom.us/wordpress/2020/04/01/a-message-to-our-users/</a:t>
                      </a:r>
                      <a:endParaRPr sz="105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fr-FR" sz="1200" u="none" strike="noStrike" cap="none"/>
                        <a:t>Routing Data to China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00" u="sng" strike="noStrike" cap="none">
                          <a:solidFill>
                            <a:schemeClr val="hlink"/>
                          </a:solidFill>
                          <a:hlinkClick r:id="rId13"/>
                        </a:rPr>
                        <a:t>https://theintercept.com/2020/04/03/zooms-encryption-is-not-suited-for-secrets-and-has-surprising-links-to-china-researchers-discover/</a:t>
                      </a:r>
                      <a:endParaRPr sz="1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3rd April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3rd April 2020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u="none" strike="noStrike" cap="none"/>
                        <a:t>Configuration check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050" u="sng" strike="noStrike" cap="none">
                          <a:solidFill>
                            <a:schemeClr val="hlink"/>
                          </a:solidFill>
                          <a:hlinkClick r:id="rId14"/>
                        </a:rPr>
                        <a:t>https://blog.zoom.us/wordpress/2020/04/03/response-to-research-from-university-of-torontos-citizen-lab/</a:t>
                      </a:r>
                      <a:endParaRPr sz="105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88" name="Google Shape;188;p101" descr="Une image contenant dessin, horloge&#10;&#10;Description générée automatiquement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261492" y="1148576"/>
            <a:ext cx="426844" cy="42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101" descr="Une image contenant dessin, horloge&#10;&#10;Description générée automatiquement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260413" y="1830409"/>
            <a:ext cx="426844" cy="42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101" descr="Une image contenant dessin, horloge&#10;&#10;Description générée automatiquement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272343" y="2512242"/>
            <a:ext cx="426844" cy="42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01" descr="Une image contenant dessin, horloge&#10;&#10;Description générée automatiquement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272343" y="3319919"/>
            <a:ext cx="426844" cy="42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01" descr="Une image contenant dessin, horloge&#10;&#10;Description générée automatiquement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260413" y="4049592"/>
            <a:ext cx="426844" cy="42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01" descr="Une image contenant dessin, horloge&#10;&#10;Description générée automatiquement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272343" y="4731425"/>
            <a:ext cx="426844" cy="42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01" descr="Une image contenant dessin, horloge&#10;&#10;Description générée automatiquement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272343" y="5413258"/>
            <a:ext cx="426844" cy="426844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1"/>
          <p:cNvSpPr txBox="1"/>
          <p:nvPr/>
        </p:nvSpPr>
        <p:spPr>
          <a:xfrm>
            <a:off x="235798" y="-115613"/>
            <a:ext cx="11720400" cy="10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tabLst/>
              <a:defRPr/>
            </a:pPr>
            <a:r>
              <a:rPr kumimoji="0" lang="fr-FR" sz="4000" b="1" i="0" u="none" strike="noStrike" kern="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Lato"/>
                <a:ea typeface="Lato"/>
                <a:cs typeface="Lato"/>
                <a:sym typeface="Lato"/>
              </a:rPr>
              <a:t>Zoom Security Concerns Overview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508280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8CFF"/>
      </a:accent1>
      <a:accent2>
        <a:srgbClr val="9ABF7B"/>
      </a:accent2>
      <a:accent3>
        <a:srgbClr val="F69C60"/>
      </a:accent3>
      <a:accent4>
        <a:srgbClr val="89C3EA"/>
      </a:accent4>
      <a:accent5>
        <a:srgbClr val="68A0D5"/>
      </a:accent5>
      <a:accent6>
        <a:srgbClr val="4E82C2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Grand écran</PresentationFormat>
  <Paragraphs>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Avenir</vt:lpstr>
      <vt:lpstr>Calibri</vt:lpstr>
      <vt:lpstr>Helvetica Neue</vt:lpstr>
      <vt:lpstr>Helvetica Neue Light</vt:lpstr>
      <vt:lpstr>Lato</vt:lpstr>
      <vt:lpstr>5_Office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Baptiste Auber</dc:creator>
  <cp:lastModifiedBy>LIPSON David</cp:lastModifiedBy>
  <cp:revision>1</cp:revision>
  <dcterms:created xsi:type="dcterms:W3CDTF">2020-04-23T08:53:25Z</dcterms:created>
  <dcterms:modified xsi:type="dcterms:W3CDTF">2020-06-09T08:41:45Z</dcterms:modified>
</cp:coreProperties>
</file>